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7772400" cx="10058400"/>
  <p:notesSz cx="6858000" cy="9144000"/>
  <p:embeddedFontLst>
    <p:embeddedFont>
      <p:font typeface="Inter"/>
      <p:regular r:id="rId9"/>
      <p:bold r:id="rId10"/>
      <p:italic r:id="rId11"/>
      <p:boldItalic r:id="rId12"/>
    </p:embeddedFont>
    <p:embeddedFont>
      <p:font typeface="Plus Jakarta Sans Medium"/>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4469D55-C7B9-4E5E-9FFA-A9F98884A8D3}">
  <a:tblStyle styleId="{74469D55-C7B9-4E5E-9FFA-A9F98884A8D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italic.fntdata"/><Relationship Id="rId10" Type="http://schemas.openxmlformats.org/officeDocument/2006/relationships/font" Target="fonts/Inter-bold.fntdata"/><Relationship Id="rId13" Type="http://schemas.openxmlformats.org/officeDocument/2006/relationships/font" Target="fonts/PlusJakartaSansMedium-regular.fntdata"/><Relationship Id="rId12" Type="http://schemas.openxmlformats.org/officeDocument/2006/relationships/font" Target="fonts/Inter-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Inter-regular.fntdata"/><Relationship Id="rId15" Type="http://schemas.openxmlformats.org/officeDocument/2006/relationships/font" Target="fonts/PlusJakartaSansMedium-italic.fntdata"/><Relationship Id="rId14" Type="http://schemas.openxmlformats.org/officeDocument/2006/relationships/font" Target="fonts/PlusJakartaSansMedium-bold.fntdata"/><Relationship Id="rId16"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43551cf01_0_1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43551cf0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 Id="rId11" Type="http://schemas.openxmlformats.org/officeDocument/2006/relationships/hyperlink" Target="https://docs.google.com/presentation/d/15B_0HNqKo3180zsDgCo8LJsrxqkUtMZwzU7JfXEXg9k/view" TargetMode="External"/><Relationship Id="rId10" Type="http://schemas.openxmlformats.org/officeDocument/2006/relationships/hyperlink" Target="https://docs.google.com/presentation/d/1Q5vUCDlsZbpf1jRwhutoIy3sb2yducO8EOGJD1BE8pM/view" TargetMode="External"/><Relationship Id="rId12" Type="http://schemas.openxmlformats.org/officeDocument/2006/relationships/hyperlink" Target="https://docs.google.com/presentation/d/1C8mfdxzntBvXD6AOPgyn2q2BX6lNZ0YPA52PZhYdg4Y/view" TargetMode="External"/><Relationship Id="rId9" Type="http://schemas.openxmlformats.org/officeDocument/2006/relationships/hyperlink" Target="https://docs.google.com/presentation/d/1DthErC0Nlze3_HibJFNe4zBCXdu_MVmS8ILFUXpoeR8/view" TargetMode="External"/><Relationship Id="rId5" Type="http://schemas.openxmlformats.org/officeDocument/2006/relationships/hyperlink" Target="https://docs.google.com/presentation/d/1Q5vUCDlsZbpf1jRwhutoIy3sb2yducO8EOGJD1BE8pM/view" TargetMode="External"/><Relationship Id="rId6" Type="http://schemas.openxmlformats.org/officeDocument/2006/relationships/hyperlink" Target="https://docs.google.com/presentation/d/15B_0HNqKo3180zsDgCo8LJsrxqkUtMZwzU7JfXEXg9k/view" TargetMode="External"/><Relationship Id="rId7" Type="http://schemas.openxmlformats.org/officeDocument/2006/relationships/hyperlink" Target="https://docs.google.com/presentation/d/1C8mfdxzntBvXD6AOPgyn2q2BX6lNZ0YPA52PZhYdg4Y/view" TargetMode="External"/><Relationship Id="rId8" Type="http://schemas.openxmlformats.org/officeDocument/2006/relationships/hyperlink" Target="https://docs.google.com/presentation/d/1Xx1BorzmE4lCGDfCGoxmhMQcjux6fxdeCXRYuufTb5E/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docs.google.com/presentation/d/1qg0TGNYbF7rMV1_Pjjb92qwCXs2rihYVPgzrCviWno0/vie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{74469D55-C7B9-4E5E-9FFA-A9F98884A8D3}</a:tableStyleId>
              </a:tblPr>
              <a:tblGrid>
                <a:gridCol w="1633350"/>
                <a:gridCol w="4045800"/>
                <a:gridCol w="3669725"/>
              </a:tblGrid>
              <a:tr h="2937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3: The Qing Dynasty</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2300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factors most contributed to the Qing Dynasty’s ability to expand and maintain power over multiple ethnic groups?</a:t>
                      </a:r>
                      <a:endParaRPr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282000">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Evaluating Evidence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Causation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987075">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5"/>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6"/>
                        </a:rPr>
                        <a:t>The Qing Dynasty Presentation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7"/>
                        </a:rPr>
                        <a:t>The Qing Dynasty Student Worksheet + Exemplars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Printed Student Handouts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Access to Inquiry Journal (Already handed out in Lesson 1)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r h="42300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Manchu Empire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A-Z Guide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846050">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hlink"/>
                          </a:solidFill>
                          <a:latin typeface="Inter"/>
                          <a:ea typeface="Inter"/>
                          <a:cs typeface="Inter"/>
                          <a:sym typeface="Inter"/>
                          <a:hlinkClick r:id="rId10"/>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59300">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Provide students with a brief introduction to the</a:t>
                      </a:r>
                      <a:r>
                        <a:rPr lang="en" sz="1200">
                          <a:solidFill>
                            <a:schemeClr val="dk1"/>
                          </a:solidFill>
                          <a:latin typeface="Inter"/>
                          <a:ea typeface="Inter"/>
                          <a:cs typeface="Inter"/>
                          <a:sym typeface="Inter"/>
                        </a:rPr>
                        <a:t> Qing</a:t>
                      </a:r>
                      <a:r>
                        <a:rPr lang="en" sz="1200">
                          <a:solidFill>
                            <a:schemeClr val="dk1"/>
                          </a:solidFill>
                          <a:latin typeface="Inter"/>
                          <a:ea typeface="Inter"/>
                          <a:cs typeface="Inter"/>
                          <a:sym typeface="Inter"/>
                        </a:rPr>
                        <a:t> Empire and how it consolidated power beginning in the f</a:t>
                      </a:r>
                      <a:r>
                        <a:rPr lang="en" sz="1200">
                          <a:solidFill>
                            <a:schemeClr val="dk1"/>
                          </a:solidFill>
                          <a:latin typeface="Inter"/>
                          <a:ea typeface="Inter"/>
                          <a:cs typeface="Inter"/>
                          <a:sym typeface="Inter"/>
                        </a:rPr>
                        <a:t>ifteenth </a:t>
                      </a:r>
                      <a:r>
                        <a:rPr lang="en" sz="1200">
                          <a:solidFill>
                            <a:schemeClr val="dk1"/>
                          </a:solidFill>
                          <a:latin typeface="Inter"/>
                          <a:ea typeface="Inter"/>
                          <a:cs typeface="Inter"/>
                          <a:sym typeface="Inter"/>
                        </a:rPr>
                        <a:t>century using slides 1-7</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of </a:t>
                      </a:r>
                      <a:r>
                        <a:rPr lang="en" sz="1200" u="sng">
                          <a:solidFill>
                            <a:schemeClr val="hlink"/>
                          </a:solidFill>
                          <a:latin typeface="Inter"/>
                          <a:ea typeface="Inter"/>
                          <a:cs typeface="Inter"/>
                          <a:sym typeface="Inter"/>
                          <a:hlinkClick r:id="rId11"/>
                        </a:rPr>
                        <a:t>The Qing Dynasty Presentation</a:t>
                      </a:r>
                      <a:r>
                        <a:rPr lang="en" sz="1200">
                          <a:solidFill>
                            <a:schemeClr val="dk1"/>
                          </a:solidFill>
                          <a:latin typeface="Inter"/>
                          <a:ea typeface="Inter"/>
                          <a:cs typeface="Inter"/>
                          <a:sym typeface="Inter"/>
                        </a:rPr>
                        <a:t>. Students will take guided notes (page</a:t>
                      </a:r>
                      <a:r>
                        <a:rPr lang="en" sz="1200">
                          <a:solidFill>
                            <a:schemeClr val="dk1"/>
                          </a:solidFill>
                          <a:latin typeface="Inter"/>
                          <a:ea typeface="Inter"/>
                          <a:cs typeface="Inter"/>
                          <a:sym typeface="Inter"/>
                        </a:rPr>
                        <a:t> 1 of </a:t>
                      </a:r>
                      <a:r>
                        <a:rPr lang="en" sz="1200" u="sng">
                          <a:solidFill>
                            <a:schemeClr val="hlink"/>
                          </a:solidFill>
                          <a:latin typeface="Inter"/>
                          <a:ea typeface="Inter"/>
                          <a:cs typeface="Inter"/>
                          <a:sym typeface="Inter"/>
                          <a:hlinkClick r:id="rId12"/>
                        </a:rPr>
                        <a:t>student worksheet</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on this introduction</a:t>
                      </a: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64025">
                <a:tc vMerge="1"/>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Hand out student worksheet</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Direct students to follow along on page 1</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Present slides 1-7</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Take notes during teacher presentation on page 1</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Ask questions as needed</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Empire-Building in Afro-Eurasia </a:t>
            </a:r>
            <a:r>
              <a:rPr lang="en" sz="1800">
                <a:solidFill>
                  <a:schemeClr val="dk1"/>
                </a:solidFill>
                <a:latin typeface="Plus Jakarta Sans Medium"/>
                <a:ea typeface="Plus Jakarta Sans Medium"/>
                <a:cs typeface="Plus Jakarta Sans Medium"/>
                <a:sym typeface="Plus Jakarta Sans Medium"/>
              </a:rPr>
              <a:t>: Daily Lesson Plan</a:t>
            </a:r>
            <a:r>
              <a:rPr lang="en" sz="1800">
                <a:solidFill>
                  <a:schemeClr val="dk1"/>
                </a:solidFill>
                <a:latin typeface="Plus Jakarta Sans Medium"/>
                <a:ea typeface="Plus Jakarta Sans Medium"/>
                <a:cs typeface="Plus Jakarta Sans Medium"/>
                <a:sym typeface="Plus Jakarta Sans Medium"/>
              </a:rPr>
              <a:t> (90 Minutes)</a:t>
            </a:r>
            <a:endParaRPr sz="21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658325"/>
          <a:ext cx="3000000" cy="3000000"/>
        </p:xfrm>
        <a:graphic>
          <a:graphicData uri="http://schemas.openxmlformats.org/drawingml/2006/table">
            <a:tbl>
              <a:tblPr>
                <a:noFill/>
                <a:tableStyleId>{74469D55-C7B9-4E5E-9FFA-A9F98884A8D3}</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3: The Qing Dynasty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288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2 - PRACTICE</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will investigate a series of primary and secondary sources (pages 4-8) to further their understanding of the ways that the Qing built and maintained their empire. Students should work with a partner or a small group. Remind students to use the image analysis protocol learned from the prior class. After students analyze the sources, they will answer the discussion questions on pages 2-3.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4417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Determine </a:t>
                      </a:r>
                      <a:r>
                        <a:rPr lang="en" sz="1200">
                          <a:latin typeface="Inter"/>
                          <a:ea typeface="Inter"/>
                          <a:cs typeface="Inter"/>
                          <a:sym typeface="Inter"/>
                        </a:rPr>
                        <a:t>partners</a:t>
                      </a:r>
                      <a:r>
                        <a:rPr lang="en" sz="1200">
                          <a:latin typeface="Inter"/>
                          <a:ea typeface="Inter"/>
                          <a:cs typeface="Inter"/>
                          <a:sym typeface="Inter"/>
                        </a:rPr>
                        <a:t> or small groups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Direct </a:t>
                      </a:r>
                      <a:r>
                        <a:rPr lang="en" sz="1200">
                          <a:latin typeface="Inter"/>
                          <a:ea typeface="Inter"/>
                          <a:cs typeface="Inter"/>
                          <a:sym typeface="Inter"/>
                        </a:rPr>
                        <a:t>students</a:t>
                      </a:r>
                      <a:r>
                        <a:rPr lang="en" sz="1200">
                          <a:latin typeface="Inter"/>
                          <a:ea typeface="Inter"/>
                          <a:cs typeface="Inter"/>
                          <a:sym typeface="Inter"/>
                        </a:rPr>
                        <a:t> to pages 2-8</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Provide academic and behavior expectations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Move to sit next to partner or small group</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Analyze sources </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Complete discussion questions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170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3 - </a:t>
                      </a:r>
                      <a:r>
                        <a:rPr b="1" lang="en" sz="1300">
                          <a:solidFill>
                            <a:schemeClr val="dk1"/>
                          </a:solidFill>
                          <a:latin typeface="Inter"/>
                          <a:ea typeface="Inter"/>
                          <a:cs typeface="Inter"/>
                          <a:sym typeface="Inter"/>
                        </a:rPr>
                        <a:t>EXHIBIT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Guide </a:t>
                      </a:r>
                      <a:r>
                        <a:rPr lang="en" sz="1200">
                          <a:solidFill>
                            <a:schemeClr val="dk1"/>
                          </a:solidFill>
                          <a:latin typeface="Inter"/>
                          <a:ea typeface="Inter"/>
                          <a:cs typeface="Inter"/>
                          <a:sym typeface="Inter"/>
                        </a:rPr>
                        <a:t>students through the four corners activity using using slide 9 of the presentation. The teacher will present the question “Which factor you do believe most helped the Qing Empire to expand and maintain power?” Students will have four choices that should be posted in four different corners of the room. On the teacher’s command, the students will move to the corner of their choosing. After this, students will be given time to answer the discussion question about why their peers selected the corner they did. Then, an overall class discussion should commence.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484875">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a:t>
                      </a:r>
                      <a:r>
                        <a:rPr lang="en" sz="1200">
                          <a:solidFill>
                            <a:schemeClr val="dk1"/>
                          </a:solidFill>
                          <a:latin typeface="Inter"/>
                          <a:ea typeface="Inter"/>
                          <a:cs typeface="Inter"/>
                          <a:sym typeface="Inter"/>
                        </a:rPr>
                        <a:t>xplain the four-corner activity instructions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Instruct </a:t>
                      </a:r>
                      <a:r>
                        <a:rPr lang="en" sz="1200">
                          <a:solidFill>
                            <a:schemeClr val="dk1"/>
                          </a:solidFill>
                          <a:latin typeface="Inter"/>
                          <a:ea typeface="Inter"/>
                          <a:cs typeface="Inter"/>
                          <a:sym typeface="Inter"/>
                        </a:rPr>
                        <a:t>students to move to a corner</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Facilitate an informal class discussion</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Move to the preferred corner and discuss the question with like-minded peers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Participate in class discussion</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r h="4848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reflect on their learning from the prior topic using the </a:t>
                      </a:r>
                      <a:r>
                        <a:rPr lang="en" sz="1200" u="sng">
                          <a:solidFill>
                            <a:schemeClr val="accent5"/>
                          </a:solidFill>
                          <a:latin typeface="Inter"/>
                          <a:ea typeface="Inter"/>
                          <a:cs typeface="Inter"/>
                          <a:sym typeface="Inter"/>
                          <a:hlinkClick r:id="rId5">
                            <a:extLst>
                              <a:ext uri="{A12FA001-AC4F-418D-AE19-62706E023703}">
                                <ahyp:hlinkClr val="tx"/>
                              </a:ext>
                            </a:extLst>
                          </a:hlinkClick>
                        </a:rPr>
                        <a:t>Unit 4 Inquiry Journal</a:t>
                      </a:r>
                      <a:r>
                        <a:rPr lang="en" sz="1200">
                          <a:solidFill>
                            <a:schemeClr val="dk1"/>
                          </a:solidFill>
                          <a:latin typeface="Inter"/>
                          <a:ea typeface="Inter"/>
                          <a:cs typeface="Inter"/>
                          <a:sym typeface="Inter"/>
                        </a:rPr>
                        <a:t>. Students will use page 2 to answer the Compelling Question for Topic 1. Consider allowing students to use their notes and/or work with a partner.</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4848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access to Unit </a:t>
                      </a:r>
                      <a:r>
                        <a:rPr lang="en" sz="1200">
                          <a:latin typeface="Inter"/>
                          <a:ea typeface="Inter"/>
                          <a:cs typeface="Inter"/>
                          <a:sym typeface="Inter"/>
                        </a:rPr>
                        <a:t>4</a:t>
                      </a:r>
                      <a:r>
                        <a:rPr lang="en" sz="1200">
                          <a:solidFill>
                            <a:srgbClr val="000000"/>
                          </a:solidFill>
                          <a:latin typeface="Inter"/>
                          <a:ea typeface="Inter"/>
                          <a:cs typeface="Inter"/>
                          <a:sym typeface="Inter"/>
                        </a:rPr>
                        <a:t> Inquiry Journal</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Support students with expectations for CER paragraph (template included in Journal)</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 CER paragraph for Topic </a:t>
                      </a:r>
                      <a:r>
                        <a:rPr lang="en" sz="1200">
                          <a:latin typeface="Inter"/>
                          <a:ea typeface="Inter"/>
                          <a:cs typeface="Inter"/>
                          <a:sym typeface="Inter"/>
                        </a:rPr>
                        <a:t>1</a:t>
                      </a:r>
                      <a:r>
                        <a:rPr lang="en" sz="1200">
                          <a:solidFill>
                            <a:srgbClr val="000000"/>
                          </a:solidFill>
                          <a:latin typeface="Inter"/>
                          <a:ea typeface="Inter"/>
                          <a:cs typeface="Inter"/>
                          <a:sym typeface="Inter"/>
                        </a:rPr>
                        <a:t> Compelling Question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4875">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1000"/>
                        </a:spcAft>
                        <a:buClr>
                          <a:schemeClr val="dk1"/>
                        </a:buClr>
                        <a:buSzPts val="1100"/>
                        <a:buFont typeface="Arial"/>
                        <a:buNone/>
                      </a:pPr>
                      <a:r>
                        <a:rPr lang="en" sz="1200">
                          <a:solidFill>
                            <a:schemeClr val="dk1"/>
                          </a:solidFill>
                          <a:latin typeface="Inter"/>
                          <a:ea typeface="Inter"/>
                          <a:cs typeface="Inter"/>
                          <a:sym typeface="Inter"/>
                        </a:rPr>
                        <a:t>2.29 Analyze the factors that led to the expansion and consolidation of the Qing Dynasty in China, and evaluate the role of policies toward ethnic and cultural diversity in centralizing and maintaining power. </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Empire-Building in Afro-Eurasia  :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